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69" r:id="rId16"/>
    <p:sldId id="272" r:id="rId17"/>
    <p:sldId id="273" r:id="rId18"/>
    <p:sldId id="270" r:id="rId19"/>
    <p:sldId id="271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1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ксана\Desktop\8647b9332c3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44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692696"/>
            <a:ext cx="6400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Во- вторых,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ЭКРАН, посредством оптических эффектов, </a:t>
            </a:r>
            <a:r>
              <a:rPr lang="ru-RU" sz="2400" dirty="0" err="1" smtClean="0">
                <a:solidFill>
                  <a:schemeClr val="bg2">
                    <a:lumMod val="50000"/>
                  </a:schemeClr>
                </a:solidFill>
              </a:rPr>
              <a:t>клиповости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и других приемов трансформирует традиционную детскую картину мира в иную ( виртуальную) реальность, погружая ребенка в особые измененные состояния сознания. Таким образом, ребенок отгораживается от реального мира.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Оксана\Desktop\animated-witch1-hallowee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962" y="3573016"/>
            <a:ext cx="342128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45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3861048"/>
            <a:ext cx="8784976" cy="2376264"/>
          </a:xfrm>
        </p:spPr>
        <p:txBody>
          <a:bodyPr/>
          <a:lstStyle/>
          <a:p>
            <a:pPr marL="0" indent="0">
              <a:buNone/>
            </a:pPr>
            <a:endParaRPr lang="ru-RU" sz="4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В- третьих,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экран является конструктором нового миропорядка: « новой МОРАЛИ», новых этических норм, далеких от традиционной русской культуры.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Оксана\Desktop\Art-CI-GF-005-Brian-Bor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3707904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redsonja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30528"/>
            <a:ext cx="4484821" cy="447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3212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858000"/>
          </a:xfrm>
        </p:spPr>
        <p:txBody>
          <a:bodyPr/>
          <a:lstStyle/>
          <a:p>
            <a:pPr marL="0" indent="0">
              <a:buNone/>
            </a:pPr>
            <a:r>
              <a:rPr lang="ru-RU" sz="6600" i="1" dirty="0" smtClean="0">
                <a:solidFill>
                  <a:srgbClr val="FF0000"/>
                </a:solidFill>
              </a:rPr>
              <a:t>Во что сегодня играют наши дети?</a:t>
            </a:r>
            <a:endParaRPr lang="ru-RU" sz="6600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Оксана\Desktop\f_88692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480687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assasinscreed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190" y="2276872"/>
            <a:ext cx="368681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ксана\Desktop\kaa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381" y="4597206"/>
            <a:ext cx="457200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60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332656"/>
            <a:ext cx="7982272" cy="5182512"/>
          </a:xfrm>
        </p:spPr>
        <p:txBody>
          <a:bodyPr/>
          <a:lstStyle/>
          <a:p>
            <a:pPr marL="0" indent="0">
              <a:buNone/>
            </a:pPr>
            <a:r>
              <a:rPr lang="ru-RU" sz="4800" i="1" dirty="0" smtClean="0">
                <a:solidFill>
                  <a:schemeClr val="bg2">
                    <a:lumMod val="50000"/>
                  </a:schemeClr>
                </a:solidFill>
              </a:rPr>
              <a:t>Какие чувства и эмоции могут вызывать такие игры?</a:t>
            </a:r>
            <a:endParaRPr lang="ru-RU" sz="4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Оксана\Desktop\x_ab534d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69" y="1916832"/>
            <a:ext cx="4221387" cy="315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image3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5229200"/>
            <a:ext cx="1440160" cy="147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ксана\Desktop\giperaktivnost-eto-ne-bolezn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69" y="5075883"/>
            <a:ext cx="2160240" cy="162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ксана\Desktop\v226690p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09" y="2924944"/>
            <a:ext cx="4450473" cy="357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ксана\Desktop\originnal_b04c0dc3bc2303d4bbd391dbd1f1786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" y="116632"/>
            <a:ext cx="8916582" cy="65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75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764704"/>
            <a:ext cx="9144000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Blip>
                <a:blip r:embed="rId2"/>
              </a:buBlip>
            </a:pPr>
            <a:r>
              <a:rPr lang="ru-RU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Пусть первым уроком ребенка будет повиновение,— тогда вторым может стать то, что ты считаешь необходимым. </a:t>
            </a:r>
            <a:endParaRPr lang="ru-RU" sz="54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3679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188640"/>
            <a:ext cx="8054280" cy="6552728"/>
          </a:xfrm>
        </p:spPr>
        <p:txBody>
          <a:bodyPr/>
          <a:lstStyle/>
          <a:p>
            <a:pPr marL="0" indent="0">
              <a:buNone/>
            </a:pPr>
            <a:r>
              <a:rPr lang="ru-RU" sz="6000" i="1" dirty="0" smtClean="0">
                <a:solidFill>
                  <a:srgbClr val="FF0000"/>
                </a:solidFill>
              </a:rPr>
              <a:t>Последствия:</a:t>
            </a:r>
            <a:br>
              <a:rPr lang="ru-RU" sz="6000" i="1" dirty="0" smtClean="0">
                <a:solidFill>
                  <a:srgbClr val="FF0000"/>
                </a:solidFill>
              </a:rPr>
            </a:br>
            <a:r>
              <a:rPr lang="ru-RU" sz="6000" i="1" dirty="0" smtClean="0">
                <a:solidFill>
                  <a:schemeClr val="accent3">
                    <a:lumMod val="75000"/>
                  </a:schemeClr>
                </a:solidFill>
              </a:rPr>
              <a:t>1. </a:t>
            </a:r>
            <a:r>
              <a:rPr lang="ru-RU" sz="6000" i="1" dirty="0" err="1" smtClean="0">
                <a:solidFill>
                  <a:schemeClr val="accent3">
                    <a:lumMod val="75000"/>
                  </a:schemeClr>
                </a:solidFill>
              </a:rPr>
              <a:t>Гиперактивность</a:t>
            </a:r>
            <a:r>
              <a:rPr lang="ru-RU" sz="6000" i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60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6000" i="1" dirty="0" smtClean="0">
                <a:solidFill>
                  <a:schemeClr val="accent5">
                    <a:lumMod val="75000"/>
                  </a:schemeClr>
                </a:solidFill>
              </a:rPr>
              <a:t>2.Тревожность</a:t>
            </a:r>
            <a:br>
              <a:rPr lang="ru-RU" sz="6000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6000" i="1" dirty="0" smtClean="0">
                <a:solidFill>
                  <a:srgbClr val="FFC000"/>
                </a:solidFill>
              </a:rPr>
              <a:t>3.Страхи</a:t>
            </a:r>
            <a:br>
              <a:rPr lang="ru-RU" sz="6000" i="1" dirty="0" smtClean="0">
                <a:solidFill>
                  <a:srgbClr val="FFC000"/>
                </a:solidFill>
              </a:rPr>
            </a:br>
            <a:r>
              <a:rPr lang="ru-RU" sz="6000" i="1" dirty="0" smtClean="0">
                <a:solidFill>
                  <a:srgbClr val="C018A0"/>
                </a:solidFill>
              </a:rPr>
              <a:t>4. Аутизм и </a:t>
            </a:r>
            <a:r>
              <a:rPr lang="ru-RU" sz="6000" i="1" dirty="0" err="1" smtClean="0">
                <a:solidFill>
                  <a:srgbClr val="C018A0"/>
                </a:solidFill>
              </a:rPr>
              <a:t>мн.др</a:t>
            </a:r>
            <a:r>
              <a:rPr lang="ru-RU" sz="3600" i="1" dirty="0" smtClean="0">
                <a:solidFill>
                  <a:srgbClr val="C018A0"/>
                </a:solidFill>
              </a:rPr>
              <a:t>.</a:t>
            </a:r>
            <a:endParaRPr lang="ru-RU" sz="3600" i="1" dirty="0">
              <a:solidFill>
                <a:srgbClr val="C01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4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Одно из заболеваний современности- </a:t>
            </a:r>
            <a:r>
              <a:rPr lang="ru-RU" sz="2800" i="1" dirty="0" smtClean="0">
                <a:solidFill>
                  <a:srgbClr val="FF0000"/>
                </a:solidFill>
              </a:rPr>
              <a:t>СИНДРОМ 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ХРОНИЧЕСКОЙ</a:t>
            </a:r>
            <a:r>
              <a:rPr lang="ru-RU" sz="2800" i="1" dirty="0" smtClean="0">
                <a:solidFill>
                  <a:srgbClr val="FF0000"/>
                </a:solidFill>
              </a:rPr>
              <a:t> УСТАЛОСТИ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Симптомы: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- головные боли;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-усталость и слабость;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- мышечные и суставные боли;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- неспособность сконцентрировать внимание.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Еще одно «молодое» заболевание, связанное с ЦНС и ИМУННОЙ системой- </a:t>
            </a:r>
            <a:r>
              <a:rPr lang="ru-RU" sz="2800" i="1" dirty="0" smtClean="0">
                <a:solidFill>
                  <a:srgbClr val="FF0000"/>
                </a:solidFill>
              </a:rPr>
              <a:t>БИПОЛЯРНЫЕ РАССТРОЙСТВА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. Эти расстройства называют ДЕПЕССИВНЫМИ. Они влияют на функции мозга. Дети с биполярным расстройством страдают быстрым изменением настроения, повышенной тревожностью.</a:t>
            </a:r>
            <a:endParaRPr lang="ru-RU" sz="2800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Симптомы: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-быстрота речи и мыслей;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 повышенная активность, энергичность;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 снижение потребности во сне;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-чрезмерная раздражительность, агрессивное поведение;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 недальновидность;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-безрассудное поведение;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 трудности с концентрацией внимания;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-завышенное чувство собственной важности.</a:t>
            </a:r>
            <a:b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Биполярные расстройства часто перерастают в депрессию, а она может привести к страшным последствиям.</a:t>
            </a:r>
            <a:endParaRPr lang="ru-RU" sz="3200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31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60648"/>
            <a:ext cx="8892480" cy="5254520"/>
          </a:xfrm>
        </p:spPr>
        <p:txBody>
          <a:bodyPr/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Не пугай меня наркоманией,</a:t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Что мне опиум- героин!</a:t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У меня болезнь- ВИРТОМАНИЯ.</a:t>
            </a:r>
            <a:b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600" i="1" dirty="0" smtClean="0">
                <a:solidFill>
                  <a:schemeClr val="accent6">
                    <a:lumMod val="75000"/>
                  </a:schemeClr>
                </a:solidFill>
              </a:rPr>
              <a:t>С ней не справится ни один </a:t>
            </a:r>
            <a:endParaRPr lang="ru-RU" sz="3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Оксана\Desktop\2010_4_15_4724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74469"/>
            <a:ext cx="4379595" cy="41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0004-004-Vot-on-vred-kompjute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02" y="3068960"/>
            <a:ext cx="5032961" cy="377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9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smtClean="0">
                <a:solidFill>
                  <a:srgbClr val="FFC000"/>
                </a:solidFill>
              </a:rPr>
              <a:t>… Игра есть испытание грядущего…</a:t>
            </a:r>
            <a:br>
              <a:rPr lang="ru-RU" sz="3200" i="1" dirty="0" smtClean="0">
                <a:solidFill>
                  <a:srgbClr val="FFC000"/>
                </a:solidFill>
              </a:rPr>
            </a:br>
            <a:r>
              <a:rPr lang="ru-RU" sz="3200" i="1" dirty="0" smtClean="0">
                <a:solidFill>
                  <a:srgbClr val="FFC000"/>
                </a:solidFill>
              </a:rPr>
              <a:t>Потому цена игрушки или компьютерной игры не в том, сколько они стоят в магазине, а в том, какое они несут детям будущее: достойное или недостойное…</a:t>
            </a:r>
            <a:br>
              <a:rPr lang="ru-RU" sz="3200" i="1" dirty="0" smtClean="0">
                <a:solidFill>
                  <a:srgbClr val="FFC000"/>
                </a:solidFill>
              </a:rPr>
            </a:br>
            <a:r>
              <a:rPr lang="ru-RU" sz="3200" i="1" dirty="0">
                <a:solidFill>
                  <a:srgbClr val="FFC000"/>
                </a:solidFill>
              </a:rPr>
              <a:t/>
            </a:r>
            <a:br>
              <a:rPr lang="ru-RU" sz="3200" i="1" dirty="0">
                <a:solidFill>
                  <a:srgbClr val="FFC000"/>
                </a:solidFill>
              </a:rPr>
            </a:br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</a:rPr>
              <a:t>ИГРЫ И ИГРУШКИ ДЕТСТВА ЕСТЬ КОРНИ</a:t>
            </a:r>
            <a:br>
              <a:rPr lang="ru-RU" sz="3200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</a:rPr>
              <a:t>ОБРАЗА ЖИЗНИ ВО ВЗРОСЛОСТИ… </a:t>
            </a:r>
            <a:br>
              <a:rPr lang="ru-RU" sz="3200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i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200" i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i="1" dirty="0" smtClean="0">
                <a:solidFill>
                  <a:srgbClr val="FF0000"/>
                </a:solidFill>
              </a:rPr>
              <a:t>Ш.А. </a:t>
            </a:r>
            <a:r>
              <a:rPr lang="ru-RU" sz="3200" i="1" dirty="0" err="1" smtClean="0">
                <a:solidFill>
                  <a:srgbClr val="FF0000"/>
                </a:solidFill>
              </a:rPr>
              <a:t>Амонашвили</a:t>
            </a:r>
            <a:endParaRPr lang="ru-RU" sz="3200" i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Оксана\Desktop\0_6504c_3bee15cb_X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680595" cy="311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44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Подготовила: Булатова О.В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6632"/>
            <a:ext cx="7175351" cy="4808825"/>
          </a:xfrm>
        </p:spPr>
        <p:txBody>
          <a:bodyPr/>
          <a:lstStyle/>
          <a:p>
            <a:pPr marL="182880" indent="0">
              <a:buNone/>
            </a:pPr>
            <a:r>
              <a:rPr lang="ru-RU" sz="4800" i="1" dirty="0" smtClean="0">
                <a:solidFill>
                  <a:schemeClr val="bg2">
                    <a:lumMod val="50000"/>
                  </a:schemeClr>
                </a:solidFill>
              </a:rPr>
              <a:t>РОДИТЕЛЬСКОЕ</a:t>
            </a:r>
            <a:br>
              <a:rPr lang="ru-RU" sz="4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4800" i="1" dirty="0" smtClean="0">
                <a:solidFill>
                  <a:schemeClr val="bg2">
                    <a:lumMod val="50000"/>
                  </a:schemeClr>
                </a:solidFill>
              </a:rPr>
              <a:t>СОБРАНИЕ</a:t>
            </a:r>
            <a:endParaRPr lang="ru-RU" sz="4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Оксана\Desktop\0_73fb4_de93ddad_X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12776"/>
            <a:ext cx="3635897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ксана\Desktop\lp-680x4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18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97152"/>
            <a:ext cx="8856983" cy="1728192"/>
          </a:xfrm>
        </p:spPr>
        <p:txBody>
          <a:bodyPr/>
          <a:lstStyle/>
          <a:p>
            <a:pPr marL="0" indent="0">
              <a:buNone/>
            </a:pPr>
            <a:r>
              <a:rPr lang="ru-RU" sz="5400" i="1" dirty="0" smtClean="0">
                <a:solidFill>
                  <a:srgbClr val="00B050"/>
                </a:solidFill>
              </a:rPr>
              <a:t>4 четверть. Проблемы и перспективы</a:t>
            </a:r>
            <a:endParaRPr lang="ru-RU" sz="5400" i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Оксана\Desktop\kzgdq6t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832648" cy="506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23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2276947"/>
          </a:xfrm>
        </p:spPr>
        <p:txBody>
          <a:bodyPr/>
          <a:lstStyle/>
          <a:p>
            <a:pPr marL="0" indent="0">
              <a:buNone/>
            </a:pPr>
            <a:r>
              <a:rPr lang="ru-RU" sz="4800" i="1" dirty="0" smtClean="0">
                <a:solidFill>
                  <a:srgbClr val="C018A0"/>
                </a:solidFill>
              </a:rPr>
              <a:t>Необходимо иметь на уроке физкультуры</a:t>
            </a:r>
            <a:endParaRPr lang="ru-RU" sz="4800" i="1" dirty="0">
              <a:solidFill>
                <a:srgbClr val="C018A0"/>
              </a:solidFill>
            </a:endParaRPr>
          </a:p>
        </p:txBody>
      </p:sp>
      <p:pic>
        <p:nvPicPr>
          <p:cNvPr id="1026" name="Picture 2" descr="C:\Users\Оксана\Desktop\c2ab98187b541118918c6978a237d9c3db8a9c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6804248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00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2132931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C018A0"/>
                </a:solidFill>
              </a:rPr>
              <a:t>Слово родительскому комитету</a:t>
            </a:r>
            <a:endParaRPr lang="ru-RU" i="1" dirty="0">
              <a:solidFill>
                <a:srgbClr val="C018A0"/>
              </a:solidFill>
            </a:endParaRPr>
          </a:p>
        </p:txBody>
      </p:sp>
      <p:pic>
        <p:nvPicPr>
          <p:cNvPr id="1026" name="Picture 2" descr="C:\Users\Оксана\Desktop\mental-health-group-therap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0"/>
            <a:ext cx="8280920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3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4499992" y="1196752"/>
            <a:ext cx="4114800" cy="3127806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i="1" dirty="0" smtClean="0">
                <a:solidFill>
                  <a:srgbClr val="C018A0"/>
                </a:solidFill>
              </a:rPr>
              <a:t>Вопросы учителю</a:t>
            </a:r>
            <a:endParaRPr lang="ru-RU" sz="5400" b="1" i="1" dirty="0">
              <a:solidFill>
                <a:srgbClr val="C018A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18A0"/>
                </a:solidFill>
              </a:rPr>
              <a:t>РАЗНОЕ</a:t>
            </a:r>
            <a:endParaRPr lang="ru-RU" dirty="0">
              <a:solidFill>
                <a:srgbClr val="C018A0"/>
              </a:solidFill>
            </a:endParaRPr>
          </a:p>
        </p:txBody>
      </p:sp>
      <p:pic>
        <p:nvPicPr>
          <p:cNvPr id="2050" name="Picture 2" descr="C:\Users\Оксана\Desktop\2a545d625f06fe949ecff3d04300751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295232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96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ксана\Desktop\479899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6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9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1" y="5085184"/>
            <a:ext cx="7334200" cy="1512168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Ребенок в «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заэкранье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sz="1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3074" name="Picture 2" descr="C:\Users\Оксана\Desktop\komputeri-8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394749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ксана\Desktop\Quma-3D-Motion-Capture-Fig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73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933056"/>
            <a:ext cx="6512511" cy="1582112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FFC000"/>
                </a:solidFill>
              </a:rPr>
              <a:t>НАШИ ОТЛИЧНИКИ:</a:t>
            </a:r>
            <a:endParaRPr lang="ru-RU" i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  ИТОГИ 3 ЧЕТВЕРТИ:</a:t>
            </a:r>
          </a:p>
          <a:p>
            <a:pPr marL="45720" indent="0">
              <a:buNone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В классе: 4 отличника; 12 хорошистов; 2- с одной четверкой; 2- с одной тройкой.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5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23689"/>
            <a:ext cx="3636085" cy="1258493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err="1" smtClean="0">
                <a:solidFill>
                  <a:schemeClr val="bg2">
                    <a:lumMod val="50000"/>
                  </a:schemeClr>
                </a:solidFill>
              </a:rPr>
              <a:t>Чистовский</a:t>
            </a:r>
            <a:r>
              <a:rPr lang="ru-RU" sz="3200" i="1" dirty="0" smtClean="0">
                <a:solidFill>
                  <a:schemeClr val="bg2">
                    <a:lumMod val="50000"/>
                  </a:schemeClr>
                </a:solidFill>
              </a:rPr>
              <a:t> Валерий </a:t>
            </a:r>
            <a:endParaRPr lang="ru-RU" sz="32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</a:rPr>
              <a:t>Гусев Кирилл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Оксана\Desktop\Detskaya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286" y="836712"/>
            <a:ext cx="418317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b0239v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252028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ксана\Desktop\915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41"/>
            <a:ext cx="2993559" cy="239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Оксана\Desktop\0_bdf4_686a0b6d_XL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41"/>
            <a:ext cx="3347864" cy="239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Оксана\Desktop\1204833590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1900"/>
            <a:ext cx="2699792" cy="27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8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Хохлова Екатерина</a:t>
            </a:r>
            <a:b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i="1" dirty="0" err="1" smtClean="0">
                <a:solidFill>
                  <a:schemeClr val="bg2">
                    <a:lumMod val="50000"/>
                  </a:schemeClr>
                </a:solidFill>
              </a:rPr>
              <a:t>Миславский</a:t>
            </a: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</a:rPr>
              <a:t> Антон</a:t>
            </a:r>
            <a:endParaRPr lang="ru-RU" sz="2800" i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ксана\Desktop\b0275v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656" y="692696"/>
            <a:ext cx="2206208" cy="26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ксана\Desktop\den__materi_w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39762"/>
            <a:ext cx="2179638" cy="36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ксана\Desktop\915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" y="4345587"/>
            <a:ext cx="3080370" cy="24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ксана\Desktop\cveta-30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08175"/>
            <a:ext cx="866775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Оксана\Desktop\0_27196_9e977235_XL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53" y="3336032"/>
            <a:ext cx="3698066" cy="352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17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97152"/>
            <a:ext cx="8054280" cy="1512168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Что сегодня является самыми любимыми игрушками для детей ?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ксана\Desktop\shkol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504056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153176"/>
          </a:xfrm>
        </p:spPr>
        <p:txBody>
          <a:bodyPr/>
          <a:lstStyle/>
          <a:p>
            <a:pPr marL="0" indent="0">
              <a:buNone/>
            </a:pP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Ум ребенка податлив, зависим, поэтому допуская детей к таким играм мы очень сильно рискуем</a:t>
            </a:r>
            <a:endParaRPr lang="ru-RU" sz="32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7120880" cy="369074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Компьютерные игры часто называют «ИГРУШКАМИ». Мы взрослые ,наблюдаем, как эти «игрушки» вытесняют из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ж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изни наших детей все другие: традиционных кукол, мягких зверушек, мячики, кубики и прочее. В мир компьютера дети погружены « с головой».</a:t>
            </a:r>
          </a:p>
          <a:p>
            <a:pPr marL="45720" indent="0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У ребенка, сидящего возле компьютера, можно наблюдать такое же злобное выражение лица, напряженную позу, как и при игре с оружием. Не секрет, что большая часть компьютерных игр построены по принципу « ВОЙНУШКИ».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8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692696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Информация, полученная ребенком с экрана, воспринимается, как истина, обладает чрезвычайной силой внушения и подражания. </a:t>
            </a:r>
            <a:r>
              <a:rPr lang="ru-RU" b="1" i="1" dirty="0" smtClean="0">
                <a:solidFill>
                  <a:srgbClr val="FF0000"/>
                </a:solidFill>
              </a:rPr>
              <a:t>Что же несет в себе экран?</a:t>
            </a:r>
          </a:p>
          <a:p>
            <a:pPr marL="4572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Во- первых,</a:t>
            </a: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 изменения в системе ценностей. Изменяются базовые потребности ребенка, например потребность в игре, общении со взрослыми, сверстниками.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Оксана\Desktop\Anime_com_ru_313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14401"/>
            <a:ext cx="367721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5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249</TotalTime>
  <Words>342</Words>
  <Application>Microsoft Office PowerPoint</Application>
  <PresentationFormat>Экран (4:3)</PresentationFormat>
  <Paragraphs>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РОДИТЕЛЬСКОЕ СОБРАНИЕ</vt:lpstr>
      <vt:lpstr>Ребенок в «заэкранье»</vt:lpstr>
      <vt:lpstr>НАШИ ОТЛИЧНИКИ:</vt:lpstr>
      <vt:lpstr>Чистовский Валерий </vt:lpstr>
      <vt:lpstr>Хохлова Екатерина Миславский Антон</vt:lpstr>
      <vt:lpstr>Что сегодня является самыми любимыми игрушками для детей ?</vt:lpstr>
      <vt:lpstr>Ум ребенка податлив, зависим, поэтому допуская детей к таким играм мы очень сильно рискуем</vt:lpstr>
      <vt:lpstr>Презентация PowerPoint</vt:lpstr>
      <vt:lpstr>Презентация PowerPoint</vt:lpstr>
      <vt:lpstr>Презентация PowerPoint</vt:lpstr>
      <vt:lpstr>Во что сегодня играют наши дети?</vt:lpstr>
      <vt:lpstr>Какие чувства и эмоции могут вызывать такие игры?</vt:lpstr>
      <vt:lpstr>Презентация PowerPoint</vt:lpstr>
      <vt:lpstr>Последствия: 1. Гиперактивность 2.Тревожность 3.Страхи 4. Аутизм и мн.др.</vt:lpstr>
      <vt:lpstr>Одно из заболеваний современности- СИНДРОМ ХРОНИЧЕСКОЙ УСТАЛОСТИ. Симптомы: - головные боли; -усталость и слабость; - мышечные и суставные боли; - неспособность сконцентрировать внимание. Еще одно «молодое» заболевание, связанное с ЦНС и ИМУННОЙ системой- БИПОЛЯРНЫЕ РАССТРОЙСТВА. Эти расстройства называют ДЕПЕССИВНЫМИ. Они влияют на функции мозга. Дети с биполярным расстройством страдают быстрым изменением настроения, повышенной тревожностью.</vt:lpstr>
      <vt:lpstr>Симптомы: -быстрота речи и мыслей; - повышенная активность, энергичность; - снижение потребности во сне; -чрезмерная раздражительность, агрессивное поведение; - недальновидность; -безрассудное поведение; - трудности с концентрацией внимания; -завышенное чувство собственной важности. Биполярные расстройства часто перерастают в депрессию, а она может привести к страшным последствиям.</vt:lpstr>
      <vt:lpstr>Не пугай меня наркоманией, Что мне опиум- героин! У меня болезнь- ВИРТОМАНИЯ. С ней не справится ни один </vt:lpstr>
      <vt:lpstr>… Игра есть испытание грядущего… Потому цена игрушки или компьютерной игры не в том, сколько они стоят в магазине, а в том, какое они несут детям будущее: достойное или недостойное…  ИГРЫ И ИГРУШКИ ДЕТСТВА ЕСТЬ КОРНИ ОБРАЗА ЖИЗНИ ВО ВЗРОСЛОСТИ…   Ш.А. Амонашвили</vt:lpstr>
      <vt:lpstr>4 четверть. Проблемы и перспективы</vt:lpstr>
      <vt:lpstr>Необходимо иметь на уроке физкультуры</vt:lpstr>
      <vt:lpstr>Слово родительскому комитету</vt:lpstr>
      <vt:lpstr>РАЗНОЕ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40</cp:revision>
  <dcterms:created xsi:type="dcterms:W3CDTF">2012-03-27T15:04:54Z</dcterms:created>
  <dcterms:modified xsi:type="dcterms:W3CDTF">2012-04-07T19:59:44Z</dcterms:modified>
</cp:coreProperties>
</file>